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5" r:id="rId8"/>
    <p:sldId id="269" r:id="rId9"/>
    <p:sldId id="270" r:id="rId10"/>
    <p:sldId id="271" r:id="rId11"/>
    <p:sldId id="266" r:id="rId12"/>
    <p:sldId id="267" r:id="rId13"/>
    <p:sldId id="268" r:id="rId14"/>
    <p:sldId id="275" r:id="rId15"/>
    <p:sldId id="272" r:id="rId16"/>
    <p:sldId id="273" r:id="rId17"/>
    <p:sldId id="264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14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3E421-284F-412D-87A3-01DA77F0A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239CF9-C3E9-4E5E-8D7C-095706E9B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65A4E-8098-4528-AA4F-19C7F59D8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4ED90-5821-42C4-ABFF-0F605BFF383D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12ED7-C9F2-4C27-8861-E49679E76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4481E-1402-4900-A41F-91FD7CA0E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35EF9-DF5F-49B4-B30F-B3C1A3D41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197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15726-7614-4BCD-9F1B-6903021ED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213ED1-AB4E-403F-8C25-2E1AF4AFC7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0ACC0-919E-4A76-9930-AB4C5E5EE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4ED90-5821-42C4-ABFF-0F605BFF383D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D5430-0141-43A5-81AD-65E07B92C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73FA7-87FE-4AAF-977F-A551BE3DB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35EF9-DF5F-49B4-B30F-B3C1A3D41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959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1BBF47-60CF-4371-9827-88A10C74B9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D237D5-7C8E-4597-B831-CE5C70A06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18345-512F-41E3-A033-7C7E01B8E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4ED90-5821-42C4-ABFF-0F605BFF383D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7B125D-44B3-4CD4-BEE5-627C43BAA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68718-4800-4B36-8E11-5DB526F2D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35EF9-DF5F-49B4-B30F-B3C1A3D41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93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DD8E0-4386-484E-82B2-464B24C4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FB8DD-9BCB-4A4E-ACCA-3EBA08BA5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A71C-1DA0-42CA-A130-C8B3AFDDF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4ED90-5821-42C4-ABFF-0F605BFF383D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7076C-94D9-4C65-98BA-22EAD32A0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FB680-D764-4F42-A2F5-6827640B7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35EF9-DF5F-49B4-B30F-B3C1A3D41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87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B618D-30D9-4586-A52D-B76AC7AFD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69813D-1315-441D-809E-2766D69AB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555FB-DEDD-436F-BEEB-A7B64612A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4ED90-5821-42C4-ABFF-0F605BFF383D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D1CD6-52D1-40E8-9FFD-CEB4EC81A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EA176-BE70-4413-A467-78037A51A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35EF9-DF5F-49B4-B30F-B3C1A3D41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07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5536A-1650-4413-8892-6E7166CC1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B1AC7-6BCB-4887-86A7-648AD39C44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868FE-E77B-4DEB-B310-46B35539C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EFD46C-78E4-4966-8923-F665688D7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4ED90-5821-42C4-ABFF-0F605BFF383D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AD07FB-E876-4162-98B5-36A53A0FC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D32466-42E1-4E2A-AF5A-FCD947FFA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35EF9-DF5F-49B4-B30F-B3C1A3D41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219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25C8-35BE-444B-868D-49A260E7F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E5E17C-9C6D-4175-9456-31F4B286C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1728E-A453-4638-A023-451D16E66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A6548C-5415-4E43-A8BF-0CE44744E5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8262DE-9736-468F-A332-4AD683F20A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F63B22-45C7-43D0-8A76-7A4C0E09D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4ED90-5821-42C4-ABFF-0F605BFF383D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255D51-FE89-438A-AB55-46EA762AB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866683-97FD-47DE-AF55-8A2C1161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35EF9-DF5F-49B4-B30F-B3C1A3D41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672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4421-BEA0-457E-8BF5-C0EF98B9D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E5E156-DF6B-41BD-A725-7EE298375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4ED90-5821-42C4-ABFF-0F605BFF383D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C9CF0-C564-4019-86CC-2B46CC9F0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5EF38A-0047-4691-8103-FD042B695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35EF9-DF5F-49B4-B30F-B3C1A3D41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33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79FE87-EC96-4633-B501-A6AB4CF1A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4ED90-5821-42C4-ABFF-0F605BFF383D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A1ED16-E913-4630-8401-B0619A609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B2B23-17C6-4740-B025-CD35D1AF7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35EF9-DF5F-49B4-B30F-B3C1A3D41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155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E8B4C-85F6-4044-B03A-207D9D827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194C0-7D89-4D91-B66D-202D7A506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5EEAB-88DC-40D5-B379-26683115F6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78AFB5-14EC-48CB-B520-D03E84BDA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4ED90-5821-42C4-ABFF-0F605BFF383D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4CDAB8-DC96-461D-94A2-0E8C06F83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5ADC18-7EA1-4BC2-AEFD-08EE6E54B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35EF9-DF5F-49B4-B30F-B3C1A3D41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537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03010-3D91-427D-A031-F35DC8DE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D4F76B-9671-4E48-9CAE-BC61F69C0C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9415E3-815F-4629-B0E8-2FF93CF878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20F32C-0587-421E-AFCD-45EF096A0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4ED90-5821-42C4-ABFF-0F605BFF383D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6E12FF-6D0E-450B-B3C1-A4F10302A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1A26BF-27F0-49C7-9576-163D19836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35EF9-DF5F-49B4-B30F-B3C1A3D41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870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ACF958-0F76-49D1-82A8-4357519D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BACA08-5FB9-4E9E-AACF-CDED62ED9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99BCE-F774-405C-9250-F4EB0E6386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74ED90-5821-42C4-ABFF-0F605BFF383D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124D3-DD35-467A-A743-8B818A88F0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7F186-F0EF-4537-8C30-F77E5F725E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35EF9-DF5F-49B4-B30F-B3C1A3D41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16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54BFF-E9D7-4B4A-A847-732FF16F21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Emergency Vehicle Traffic Avoidance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C35407-6E32-4CB3-8FAC-DC70AD1B0C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Reinforcement Learning Project</a:t>
            </a:r>
          </a:p>
          <a:p>
            <a:r>
              <a:rPr lang="en-US" dirty="0"/>
              <a:t>Bikram Karki</a:t>
            </a:r>
          </a:p>
          <a:p>
            <a:r>
              <a:rPr lang="en-US" dirty="0"/>
              <a:t>University of Memphis </a:t>
            </a:r>
          </a:p>
        </p:txBody>
      </p:sp>
    </p:spTree>
    <p:extLst>
      <p:ext uri="{BB962C8B-B14F-4D97-AF65-F5344CB8AC3E}">
        <p14:creationId xmlns:p14="http://schemas.microsoft.com/office/powerpoint/2010/main" val="3077996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2F653-5698-454A-A953-9157CB6E5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91EC2-18B7-4A16-8EAB-53D1B892A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Define a ratio between current policy and older policy</a:t>
            </a:r>
          </a:p>
          <a:p>
            <a:endParaRPr lang="en-US" sz="1600" dirty="0"/>
          </a:p>
          <a:p>
            <a:r>
              <a:rPr lang="en-US" sz="1600" dirty="0"/>
              <a:t>Define a new objective function to determine how much to deviate from the old policy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To optimize that clips the estimated advantage function if the new policy is far away from the old policy</a:t>
            </a:r>
          </a:p>
          <a:p>
            <a:r>
              <a:rPr lang="en-US" sz="1600" dirty="0"/>
              <a:t>If the probability ratio falls outside the range of (1-</a:t>
            </a:r>
            <a:r>
              <a:rPr lang="el-GR" sz="1600" dirty="0"/>
              <a:t>ε</a:t>
            </a:r>
            <a:r>
              <a:rPr lang="en-US" sz="1600" dirty="0"/>
              <a:t>) and (1+</a:t>
            </a:r>
            <a:r>
              <a:rPr lang="el-GR" sz="1600" dirty="0"/>
              <a:t> ε</a:t>
            </a:r>
            <a:r>
              <a:rPr lang="en-US" sz="1600" dirty="0"/>
              <a:t>), the advantage function will be clipped</a:t>
            </a:r>
          </a:p>
          <a:p>
            <a:r>
              <a:rPr lang="en-US" sz="1600" dirty="0"/>
              <a:t>Discourages any large policy changes when the ratio of our </a:t>
            </a:r>
          </a:p>
          <a:p>
            <a:pPr marL="0" indent="0">
              <a:buNone/>
            </a:pPr>
            <a:r>
              <a:rPr lang="en-US" sz="1600" dirty="0"/>
              <a:t>      current policy and old policies falls outside our comfort zone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D8C601-1A21-447B-AC4E-2CCEDD847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448" y="2875606"/>
            <a:ext cx="5350136" cy="560092"/>
          </a:xfrm>
          <a:prstGeom prst="rect">
            <a:avLst/>
          </a:prstGeom>
        </p:spPr>
      </p:pic>
      <p:pic>
        <p:nvPicPr>
          <p:cNvPr id="9" name="Picture 8" descr="A picture containing text, gauge, watch, device&#10;&#10;Description automatically generated">
            <a:extLst>
              <a:ext uri="{FF2B5EF4-FFF2-40B4-BE49-F238E27FC236}">
                <a16:creationId xmlns:a16="http://schemas.microsoft.com/office/drawing/2014/main" id="{BE610E84-4EB9-4A6B-A0D5-67418A816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573" y="2104094"/>
            <a:ext cx="3162574" cy="449619"/>
          </a:xfrm>
          <a:prstGeom prst="rect">
            <a:avLst/>
          </a:prstGeom>
        </p:spPr>
      </p:pic>
      <p:pic>
        <p:nvPicPr>
          <p:cNvPr id="13" name="Picture 12" descr="Diagram, box and whisker chart&#10;&#10;Description automatically generated">
            <a:extLst>
              <a:ext uri="{FF2B5EF4-FFF2-40B4-BE49-F238E27FC236}">
                <a16:creationId xmlns:a16="http://schemas.microsoft.com/office/drawing/2014/main" id="{AB7C2059-B151-4719-9C89-258388BF35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4356576"/>
            <a:ext cx="4145280" cy="187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30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6DFAD-2F18-4563-8136-BB38988D4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Setting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8A8D-094A-4167-B1A3-65004A89A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700"/>
            <a:ext cx="10515600" cy="4767263"/>
          </a:xfrm>
        </p:spPr>
        <p:txBody>
          <a:bodyPr>
            <a:normAutofit/>
          </a:bodyPr>
          <a:lstStyle/>
          <a:p>
            <a:r>
              <a:rPr lang="en-US" sz="1600" dirty="0"/>
              <a:t>Ring length : 500m</a:t>
            </a:r>
          </a:p>
          <a:p>
            <a:r>
              <a:rPr lang="en-US" sz="1600" dirty="0"/>
              <a:t>Randomly generated vehicle positions</a:t>
            </a:r>
          </a:p>
          <a:p>
            <a:r>
              <a:rPr lang="en-US" sz="1600" dirty="0"/>
              <a:t>Agent max acceleration/deceleration : 5/-5 ms</a:t>
            </a:r>
            <a:r>
              <a:rPr lang="en-US" sz="1600" baseline="30000" dirty="0"/>
              <a:t>2</a:t>
            </a:r>
          </a:p>
        </p:txBody>
      </p:sp>
      <p:pic>
        <p:nvPicPr>
          <p:cNvPr id="5" name="Picture 4" descr="A picture containing green, arch, camera lens&#10;&#10;Description automatically generated">
            <a:extLst>
              <a:ext uri="{FF2B5EF4-FFF2-40B4-BE49-F238E27FC236}">
                <a16:creationId xmlns:a16="http://schemas.microsoft.com/office/drawing/2014/main" id="{D9F1D59B-49CA-4721-8574-FF9D43B70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065" y="2600325"/>
            <a:ext cx="4514610" cy="415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969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544F3-80CA-461D-BFBC-62100F41E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F8235-61CB-4F01-8ED8-8C121C396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Horizon = 1500</a:t>
            </a:r>
          </a:p>
          <a:p>
            <a:r>
              <a:rPr lang="en-US" dirty="0"/>
              <a:t>Gamma = 0.99</a:t>
            </a:r>
          </a:p>
          <a:p>
            <a:r>
              <a:rPr lang="en-US" dirty="0"/>
              <a:t>Hidden layers = 16,16,16</a:t>
            </a:r>
          </a:p>
          <a:p>
            <a:r>
              <a:rPr lang="en-US" dirty="0" err="1"/>
              <a:t>Use_gae</a:t>
            </a:r>
            <a:r>
              <a:rPr lang="en-US" dirty="0"/>
              <a:t> : generalized advantage estimation True</a:t>
            </a:r>
          </a:p>
          <a:p>
            <a:r>
              <a:rPr lang="en-US" dirty="0"/>
              <a:t>GAE Lambda = 0.97</a:t>
            </a:r>
          </a:p>
          <a:p>
            <a:r>
              <a:rPr lang="en-US" dirty="0" err="1"/>
              <a:t>Kl_target</a:t>
            </a:r>
            <a:r>
              <a:rPr lang="en-US" dirty="0"/>
              <a:t> = 0.02</a:t>
            </a:r>
          </a:p>
          <a:p>
            <a:r>
              <a:rPr lang="en-US" dirty="0" err="1"/>
              <a:t>Train_batch_size</a:t>
            </a:r>
            <a:r>
              <a:rPr lang="en-US" dirty="0"/>
              <a:t> = Horizon * </a:t>
            </a:r>
            <a:r>
              <a:rPr lang="en-US" dirty="0" err="1"/>
              <a:t>num_rollouts</a:t>
            </a:r>
            <a:endParaRPr lang="en-US" dirty="0"/>
          </a:p>
          <a:p>
            <a:r>
              <a:rPr lang="en-US" dirty="0"/>
              <a:t>Number of SGD iterations = 10</a:t>
            </a:r>
          </a:p>
          <a:p>
            <a:r>
              <a:rPr lang="en-US" dirty="0"/>
              <a:t>Learning rate = 0.001</a:t>
            </a:r>
          </a:p>
          <a:p>
            <a:r>
              <a:rPr lang="en-US" dirty="0" err="1"/>
              <a:t>Entropy_coefficient</a:t>
            </a:r>
            <a:r>
              <a:rPr lang="en-US" dirty="0"/>
              <a:t> : 0</a:t>
            </a:r>
          </a:p>
          <a:p>
            <a:r>
              <a:rPr lang="en-US" dirty="0"/>
              <a:t>Clip param : 0.3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480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25832-4652-4362-BF4F-E7ECEE66D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PO</a:t>
            </a:r>
          </a:p>
        </p:txBody>
      </p:sp>
      <p:pic>
        <p:nvPicPr>
          <p:cNvPr id="4" name="pomdp">
            <a:hlinkClick r:id="" action="ppaction://media"/>
            <a:extLst>
              <a:ext uri="{FF2B5EF4-FFF2-40B4-BE49-F238E27FC236}">
                <a16:creationId xmlns:a16="http://schemas.microsoft.com/office/drawing/2014/main" id="{16820053-CF1D-4179-99A2-05BCF498C2E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6679" y="1380931"/>
            <a:ext cx="8526472" cy="4796032"/>
          </a:xfrm>
        </p:spPr>
      </p:pic>
    </p:spTree>
    <p:extLst>
      <p:ext uri="{BB962C8B-B14F-4D97-AF65-F5344CB8AC3E}">
        <p14:creationId xmlns:p14="http://schemas.microsoft.com/office/powerpoint/2010/main" val="141362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8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39102-41E5-4166-A708-ADDD60E5F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FO</a:t>
            </a:r>
          </a:p>
        </p:txBody>
      </p:sp>
      <p:pic>
        <p:nvPicPr>
          <p:cNvPr id="4" name="mdp">
            <a:hlinkClick r:id="" action="ppaction://media"/>
            <a:extLst>
              <a:ext uri="{FF2B5EF4-FFF2-40B4-BE49-F238E27FC236}">
                <a16:creationId xmlns:a16="http://schemas.microsoft.com/office/drawing/2014/main" id="{D76C1FF3-FBC0-4C0C-A412-7666FA69D3B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2189" y="1496528"/>
            <a:ext cx="8320962" cy="4680435"/>
          </a:xfrm>
        </p:spPr>
      </p:pic>
    </p:spTree>
    <p:extLst>
      <p:ext uri="{BB962C8B-B14F-4D97-AF65-F5344CB8AC3E}">
        <p14:creationId xmlns:p14="http://schemas.microsoft.com/office/powerpoint/2010/main" val="273954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B8EF-52C0-425B-A1D2-0ED19B99D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B8D60-39F3-4431-9548-E94031DF8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Reward: Distance covered in each iteration in fully observable</a:t>
            </a:r>
          </a:p>
        </p:txBody>
      </p:sp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CDE9D6D-D89D-4F18-AACD-4EF0000801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3" r="25971" b="25091"/>
          <a:stretch/>
        </p:blipFill>
        <p:spPr>
          <a:xfrm>
            <a:off x="3000375" y="2787588"/>
            <a:ext cx="4226048" cy="288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62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A2D7-8E51-413F-A502-B4D02DE39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F33D7-8EC8-492B-9C09-A1155E269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Reward: Distance covered in each iteration in partially observable</a:t>
            </a:r>
          </a:p>
          <a:p>
            <a:endParaRPr lang="en-US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F2BCCD0-32DC-4D92-A0A2-319AEBEB9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175" y="2617867"/>
            <a:ext cx="5162550" cy="387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42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DBA63-B1B5-46E9-925D-69AFD9010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7742D-0169-46D4-A0A2-23D709C9A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5875"/>
            <a:ext cx="10515600" cy="4891088"/>
          </a:xfrm>
        </p:spPr>
        <p:txBody>
          <a:bodyPr/>
          <a:lstStyle/>
          <a:p>
            <a:r>
              <a:rPr lang="en-US" dirty="0"/>
              <a:t>Large networks</a:t>
            </a: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05CE38A0-44F9-4009-A476-D39F6F440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75" y="1130717"/>
            <a:ext cx="5707682" cy="527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06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89C3A-C2DE-4A94-A96F-F8B4BEC297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EEEF92-D80F-4D79-A1BD-0BA1046E21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807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E9453-FD10-45C0-99A3-DEEB3DC63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5E0C2-F4A2-4E7C-B194-284742088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Traffic dynamics is notoriously complex</a:t>
            </a:r>
          </a:p>
          <a:p>
            <a:r>
              <a:rPr lang="en-US" dirty="0"/>
              <a:t>In 2020, an estimated 42,060 people lost their lives to car crashes in US and 4.8 million people injured seriously (National Safety Council)</a:t>
            </a:r>
          </a:p>
          <a:p>
            <a:r>
              <a:rPr lang="en-US" dirty="0"/>
              <a:t>Government data identifies driver behavior or error as a factor in 94 percent of crashes</a:t>
            </a:r>
          </a:p>
          <a:p>
            <a:r>
              <a:rPr lang="en-US" dirty="0"/>
              <a:t>Higher levels of autonomy have the potential to reduce risky and dangerous driver behaviors</a:t>
            </a:r>
          </a:p>
        </p:txBody>
      </p:sp>
    </p:spTree>
    <p:extLst>
      <p:ext uri="{BB962C8B-B14F-4D97-AF65-F5344CB8AC3E}">
        <p14:creationId xmlns:p14="http://schemas.microsoft.com/office/powerpoint/2010/main" val="3421474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5DCAC-139F-4AD1-8869-3EDE232BB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BF6F8-E1F5-43C9-B0FC-407935EBA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55996" cy="4351338"/>
          </a:xfrm>
        </p:spPr>
        <p:txBody>
          <a:bodyPr/>
          <a:lstStyle/>
          <a:p>
            <a:r>
              <a:rPr lang="en-US" dirty="0"/>
              <a:t>Implementation of an autonomous vehicle (AV)surrounded by other vehicles in a dense highway traffic</a:t>
            </a:r>
          </a:p>
          <a:p>
            <a:r>
              <a:rPr lang="en-US" dirty="0"/>
              <a:t>AV will try to beat the traffic to reach from a source to destination</a:t>
            </a:r>
          </a:p>
          <a:p>
            <a:r>
              <a:rPr lang="en-US" dirty="0"/>
              <a:t>very helpful to top priority vehicles such as ambulances, firefighters, police, and other emergency vehicles</a:t>
            </a:r>
          </a:p>
        </p:txBody>
      </p:sp>
      <p:pic>
        <p:nvPicPr>
          <p:cNvPr id="5" name="Picture 4" descr="A picture containing door, cabinet, screenshot&#10;&#10;Description automatically generated">
            <a:extLst>
              <a:ext uri="{FF2B5EF4-FFF2-40B4-BE49-F238E27FC236}">
                <a16:creationId xmlns:a16="http://schemas.microsoft.com/office/drawing/2014/main" id="{8DAA9149-3BED-4755-934A-01810653A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196" y="1690688"/>
            <a:ext cx="2027096" cy="383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1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65912-AE41-4B27-9771-3D7CE9F2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AE510-D0F3-42B0-9D4B-828308932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Environment</a:t>
            </a:r>
          </a:p>
          <a:p>
            <a:pPr lvl="1"/>
            <a:r>
              <a:rPr lang="en-US" dirty="0"/>
              <a:t>SUMO environment with 4 lane highway with 22 vehicles</a:t>
            </a:r>
          </a:p>
          <a:p>
            <a:r>
              <a:rPr lang="en-US" dirty="0"/>
              <a:t>Agent : </a:t>
            </a:r>
            <a:r>
              <a:rPr lang="en-US" sz="2400" dirty="0"/>
              <a:t>Autonomous Vehicle</a:t>
            </a:r>
          </a:p>
          <a:p>
            <a:r>
              <a:rPr lang="en-US" dirty="0"/>
              <a:t>Actions :</a:t>
            </a:r>
          </a:p>
          <a:p>
            <a:pPr lvl="1"/>
            <a:r>
              <a:rPr lang="en-US" dirty="0"/>
              <a:t>Accelerate</a:t>
            </a:r>
          </a:p>
          <a:p>
            <a:pPr lvl="1"/>
            <a:r>
              <a:rPr lang="en-US" dirty="0"/>
              <a:t>Decelerate</a:t>
            </a:r>
          </a:p>
          <a:p>
            <a:pPr lvl="1"/>
            <a:r>
              <a:rPr lang="en-US" dirty="0"/>
              <a:t>Change into left lane</a:t>
            </a:r>
          </a:p>
          <a:p>
            <a:pPr lvl="1"/>
            <a:r>
              <a:rPr lang="en-US" dirty="0"/>
              <a:t>Change into right lane</a:t>
            </a:r>
          </a:p>
          <a:p>
            <a:pPr lvl="1"/>
            <a:r>
              <a:rPr lang="en-US" dirty="0"/>
              <a:t>No lane change</a:t>
            </a:r>
          </a:p>
          <a:p>
            <a:r>
              <a:rPr lang="en-US" dirty="0"/>
              <a:t>States:</a:t>
            </a:r>
          </a:p>
          <a:p>
            <a:pPr lvl="1"/>
            <a:r>
              <a:rPr lang="en-US" dirty="0"/>
              <a:t>Position and Speed of Vehicles</a:t>
            </a:r>
          </a:p>
          <a:p>
            <a:pPr lvl="1"/>
            <a:r>
              <a:rPr lang="en-US" dirty="0"/>
              <a:t>Position and speed of neighboring vehicles 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440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897E1-40FE-4D0C-A142-730E3B90E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1B02C-8E61-42AE-8F89-2BDE6E6E8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 : Beat traffic and Cover distance as possible in a given time</a:t>
            </a:r>
          </a:p>
          <a:p>
            <a:r>
              <a:rPr lang="en-US" dirty="0"/>
              <a:t>Reward : </a:t>
            </a:r>
          </a:p>
          <a:p>
            <a:pPr lvl="1"/>
            <a:r>
              <a:rPr lang="en-US" dirty="0"/>
              <a:t>-20 on crash</a:t>
            </a:r>
          </a:p>
          <a:p>
            <a:pPr lvl="1"/>
            <a:r>
              <a:rPr lang="en-US" dirty="0"/>
              <a:t>Distance covered/ velocity achieved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b="1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338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6F7A8-5ABF-4B30-A8EC-1FBBE5BE0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F9D8E50B-5955-4910-A501-E46AA1A28B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813" y="1675296"/>
            <a:ext cx="4862946" cy="421149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7CB6FF-ACD1-4D66-A3E4-E3D82BA188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b="1" dirty="0"/>
              <a:t>Flow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open-source deep reinforcement learning framework for mixed autonomy traffic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Mobile Sensing Lab, University of California Berkeley</a:t>
            </a:r>
          </a:p>
          <a:p>
            <a:r>
              <a:rPr lang="en-US" b="1" dirty="0"/>
              <a:t>SUMO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open-source traffic simulation suite designed to handle road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mainly developed by employees of the Institute of Transportation Systems at the German Aerospace Center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109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A2208-E1DC-416E-A412-350CB0DD9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F3B9590-932C-4CA7-B280-C5E2045F3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Proximal Policy Optimization (</a:t>
            </a:r>
            <a:r>
              <a:rPr lang="en-US" dirty="0" err="1"/>
              <a:t>OpenAI</a:t>
            </a:r>
            <a:r>
              <a:rPr lang="en-US" dirty="0"/>
              <a:t> 2017)</a:t>
            </a:r>
          </a:p>
          <a:p>
            <a:r>
              <a:rPr lang="en-US" dirty="0"/>
              <a:t>A policy gradients method</a:t>
            </a:r>
          </a:p>
        </p:txBody>
      </p:sp>
    </p:spTree>
    <p:extLst>
      <p:ext uri="{BB962C8B-B14F-4D97-AF65-F5344CB8AC3E}">
        <p14:creationId xmlns:p14="http://schemas.microsoft.com/office/powerpoint/2010/main" val="3240958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A2208-E1DC-416E-A412-350CB0DD9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F3B9590-932C-4CA7-B280-C5E2045F3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Proximal Policy Optimization (</a:t>
            </a:r>
            <a:r>
              <a:rPr lang="en-US" dirty="0" err="1"/>
              <a:t>OpenAI</a:t>
            </a:r>
            <a:r>
              <a:rPr lang="en-US" dirty="0"/>
              <a:t> 2017)</a:t>
            </a:r>
          </a:p>
          <a:p>
            <a:r>
              <a:rPr lang="en-US" dirty="0"/>
              <a:t>A policy gradients method</a:t>
            </a: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D525DA3-A905-4B49-AE2E-90D9BF279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2865120"/>
            <a:ext cx="8005133" cy="291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73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AD944-4DD0-423A-ABCE-436686701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6376B-D8AE-4A24-8B1C-F4F6FD0EE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 is an estimate how an action is  compared to the average action for a specific state</a:t>
            </a:r>
          </a:p>
          <a:p>
            <a:r>
              <a:rPr lang="en-US" dirty="0"/>
              <a:t>Unstable policy update</a:t>
            </a:r>
          </a:p>
          <a:p>
            <a:pPr lvl="1"/>
            <a:r>
              <a:rPr lang="en-US" dirty="0"/>
              <a:t>Large step size </a:t>
            </a:r>
            <a:r>
              <a:rPr lang="en-US" dirty="0">
                <a:sym typeface="Wingdings" panose="05000000000000000000" pitchFamily="2" charset="2"/>
              </a:rPr>
              <a:t> Bad policy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Next batch is generated from correct bad policy  collect bad samples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Bad samples  worst policy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Small step size  learning process slow</a:t>
            </a:r>
          </a:p>
          <a:p>
            <a:r>
              <a:rPr lang="en-US" dirty="0">
                <a:sym typeface="Wingdings" panose="05000000000000000000" pitchFamily="2" charset="2"/>
              </a:rPr>
              <a:t>Idea of PPO is to estimate a trust region where we can safely take reasonable steps in right direction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348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1118</TotalTime>
  <Words>535</Words>
  <Application>Microsoft Office PowerPoint</Application>
  <PresentationFormat>Widescreen</PresentationFormat>
  <Paragraphs>90</Paragraphs>
  <Slides>18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Emergency Vehicle Traffic Avoidance</vt:lpstr>
      <vt:lpstr>Introduction</vt:lpstr>
      <vt:lpstr>Project Idea</vt:lpstr>
      <vt:lpstr>RL formulation</vt:lpstr>
      <vt:lpstr>RL formulation</vt:lpstr>
      <vt:lpstr>Tools</vt:lpstr>
      <vt:lpstr>Algorithm</vt:lpstr>
      <vt:lpstr>Algorithm</vt:lpstr>
      <vt:lpstr>PPO</vt:lpstr>
      <vt:lpstr>PPO</vt:lpstr>
      <vt:lpstr>Experiment Setting</vt:lpstr>
      <vt:lpstr>Hyperparameters</vt:lpstr>
      <vt:lpstr>Demo PO</vt:lpstr>
      <vt:lpstr>Demo FO</vt:lpstr>
      <vt:lpstr>Result</vt:lpstr>
      <vt:lpstr>Result</vt:lpstr>
      <vt:lpstr>Future Work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Bikram Karki (bkarki)</dc:creator>
  <cp:lastModifiedBy>Bikram Karki (bkarki)</cp:lastModifiedBy>
  <cp:revision>72</cp:revision>
  <dcterms:created xsi:type="dcterms:W3CDTF">2021-03-23T04:32:02Z</dcterms:created>
  <dcterms:modified xsi:type="dcterms:W3CDTF">2022-01-31T21:35:39Z</dcterms:modified>
</cp:coreProperties>
</file>